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29"/>
  </p:notesMasterIdLst>
  <p:sldIdLst>
    <p:sldId id="277" r:id="rId5"/>
    <p:sldId id="278" r:id="rId6"/>
    <p:sldId id="279" r:id="rId7"/>
    <p:sldId id="280" r:id="rId8"/>
    <p:sldId id="281" r:id="rId9"/>
    <p:sldId id="282" r:id="rId10"/>
    <p:sldId id="283" r:id="rId11"/>
    <p:sldId id="284" r:id="rId12"/>
    <p:sldId id="286" r:id="rId13"/>
    <p:sldId id="285"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5141" autoAdjust="0"/>
  </p:normalViewPr>
  <p:slideViewPr>
    <p:cSldViewPr snapToGrid="0">
      <p:cViewPr varScale="1">
        <p:scale>
          <a:sx n="53" d="100"/>
          <a:sy n="53" d="100"/>
        </p:scale>
        <p:origin x="14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5/21/2022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effectLst/>
                <a:latin typeface="Arial" panose="020B0604020202020204" pitchFamily="34" charset="0"/>
              </a:rPr>
              <a:t>Front-end web development, also known as client-side development is the practice of producing HTML, CSS and JavaScript for a website or Web Application so that a user can see and interact with them directly. </a:t>
            </a:r>
          </a:p>
          <a:p>
            <a:endParaRPr lang="en-US" dirty="0"/>
          </a:p>
        </p:txBody>
      </p:sp>
      <p:sp>
        <p:nvSpPr>
          <p:cNvPr id="4" name="Slide Number Placeholder 3"/>
          <p:cNvSpPr>
            <a:spLocks noGrp="1"/>
          </p:cNvSpPr>
          <p:nvPr>
            <p:ph type="sldNum" sz="quarter" idx="5"/>
          </p:nvPr>
        </p:nvSpPr>
        <p:spPr/>
        <p:txBody>
          <a:bodyPr/>
          <a:lstStyle/>
          <a:p>
            <a:fld id="{9946CEE3-4835-4F73-BA0B-02C09C038718}" type="slidenum">
              <a:rPr lang="en-US" smtClean="0"/>
              <a:t>2</a:t>
            </a:fld>
            <a:endParaRPr lang="en-US" dirty="0"/>
          </a:p>
        </p:txBody>
      </p:sp>
    </p:spTree>
    <p:extLst>
      <p:ext uri="{BB962C8B-B14F-4D97-AF65-F5344CB8AC3E}">
        <p14:creationId xmlns:p14="http://schemas.microsoft.com/office/powerpoint/2010/main" val="360546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need to ensure that their site comes up correctly in different browsers (cross-browser), different operating systems (cross-platform) and different devices (cross-device), which requires careful planning on the side of the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challenge associated with front end development is that the tools and techniques used to create the front end of a website change constantly and so the developer needs to constantly be aware of how the field is developing.</a:t>
            </a:r>
            <a:endParaRPr lang="fa-IR" dirty="0"/>
          </a:p>
          <a:p>
            <a:endParaRPr lang="en-US" dirty="0"/>
          </a:p>
        </p:txBody>
      </p:sp>
      <p:sp>
        <p:nvSpPr>
          <p:cNvPr id="4" name="Slide Number Placeholder 3"/>
          <p:cNvSpPr>
            <a:spLocks noGrp="1"/>
          </p:cNvSpPr>
          <p:nvPr>
            <p:ph type="sldNum" sz="quarter" idx="5"/>
          </p:nvPr>
        </p:nvSpPr>
        <p:spPr/>
        <p:txBody>
          <a:bodyPr/>
          <a:lstStyle/>
          <a:p>
            <a:fld id="{9946CEE3-4835-4F73-BA0B-02C09C038718}" type="slidenum">
              <a:rPr lang="en-US" smtClean="0"/>
              <a:t>3</a:t>
            </a:fld>
            <a:endParaRPr lang="en-US" dirty="0"/>
          </a:p>
        </p:txBody>
      </p:sp>
    </p:spTree>
    <p:extLst>
      <p:ext uri="{BB962C8B-B14F-4D97-AF65-F5344CB8AC3E}">
        <p14:creationId xmlns:p14="http://schemas.microsoft.com/office/powerpoint/2010/main" val="103255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front-end developer architects and develops websites and applications using web technologies (i.e., HTML, CSS, DOM, and JavaScript), which run on the Open Web Platform or act as compilation input for non-web platform environments (i.e., React Native).</a:t>
            </a:r>
          </a:p>
          <a:p>
            <a:endParaRPr lang="en-US" dirty="0"/>
          </a:p>
        </p:txBody>
      </p:sp>
      <p:sp>
        <p:nvSpPr>
          <p:cNvPr id="4" name="Slide Number Placeholder 3"/>
          <p:cNvSpPr>
            <a:spLocks noGrp="1"/>
          </p:cNvSpPr>
          <p:nvPr>
            <p:ph type="sldNum" sz="quarter" idx="5"/>
          </p:nvPr>
        </p:nvSpPr>
        <p:spPr/>
        <p:txBody>
          <a:bodyPr/>
          <a:lstStyle/>
          <a:p>
            <a:fld id="{9946CEE3-4835-4F73-BA0B-02C09C038718}" type="slidenum">
              <a:rPr lang="en-US" smtClean="0"/>
              <a:t>4</a:t>
            </a:fld>
            <a:endParaRPr lang="en-US" dirty="0"/>
          </a:p>
        </p:txBody>
      </p:sp>
    </p:spTree>
    <p:extLst>
      <p:ext uri="{BB962C8B-B14F-4D97-AF65-F5344CB8AC3E}">
        <p14:creationId xmlns:p14="http://schemas.microsoft.com/office/powerpoint/2010/main" val="3374881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874152-028B-486A-9CCC-467A5536A7DC}" type="datetime1">
              <a:rPr lang="en-US" smtClean="0"/>
              <a:t>5/21/2022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2261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5/21/2022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436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183DE74-4CAD-4852-95E7-A055FD779420}" type="datetime1">
              <a:rPr lang="en-US" smtClean="0"/>
              <a:t>5/21/2022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6069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183DE74-4CAD-4852-95E7-A055FD779420}" type="datetime1">
              <a:rPr lang="en-US" smtClean="0"/>
              <a:t>5/21/2022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277081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5/21/2022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422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183DE74-4CAD-4852-95E7-A055FD779420}" type="datetime1">
              <a:rPr lang="en-US" smtClean="0"/>
              <a:t>5/21/2022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16785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183DE74-4CAD-4852-95E7-A055FD779420}" type="datetime1">
              <a:rPr lang="en-US" smtClean="0"/>
              <a:t>5/21/2022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575532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5E59DB-4C5A-44A3-897C-FF6803F94296}" type="datetime1">
              <a:rPr lang="en-US" smtClean="0"/>
              <a:t>5/21/2022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4159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6B6E0-E0F8-4800-BD74-7D33DFE5ED7E}" type="datetime1">
              <a:rPr lang="en-US" smtClean="0"/>
              <a:t>5/21/2022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3210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6DC824-D0E7-4046-8B44-4AAD1C4DE2CF}" type="datetime1">
              <a:rPr lang="en-US" smtClean="0"/>
              <a:t>5/21/2022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534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5/21/2022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428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CD7CBA-5256-42F3-BAB5-33F095514AE3}" type="datetime1">
              <a:rPr lang="en-US" smtClean="0"/>
              <a:t>5/21/2022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0573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B80C04-2E33-403B-B014-7E203A57326C}" type="datetime1">
              <a:rPr lang="en-US" smtClean="0"/>
              <a:t>5/21/2022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075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C92A49D-7D7F-4D69-A8AA-65D6B58C15F2}" type="datetime1">
              <a:rPr lang="en-US" smtClean="0"/>
              <a:t>5/21/2022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2584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9E02903-36C1-4F6B-9F27-EA2305255204}" type="datetime1">
              <a:rPr lang="en-US" smtClean="0"/>
              <a:t>5/21/2022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3815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E8BBFA8-C775-4121-A7F6-6851C8035873}" type="datetime1">
              <a:rPr lang="en-US" smtClean="0"/>
              <a:t>5/21/2022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560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5/21/2022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744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183DE74-4CAD-4852-95E7-A055FD779420}" type="datetime1">
              <a:rPr lang="en-US" smtClean="0"/>
              <a:t>5/21/2022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2600441"/>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roadmap.sh/fronten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w3schools.com/howto/howto_blog_become_frontenddev.a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eveloper.mozilla.org/en-US/docs/Learn/Front-end_web_develop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arpit456jain/Cool-Front-End-Template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topics/front-end-templat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3F80-D945-4490-916D-6384E6895E6F}"/>
              </a:ext>
            </a:extLst>
          </p:cNvPr>
          <p:cNvSpPr>
            <a:spLocks noGrp="1"/>
          </p:cNvSpPr>
          <p:nvPr>
            <p:ph type="ctrTitle"/>
          </p:nvPr>
        </p:nvSpPr>
        <p:spPr>
          <a:xfrm>
            <a:off x="0" y="1354669"/>
            <a:ext cx="12191999" cy="1240970"/>
          </a:xfrm>
          <a:solidFill>
            <a:schemeClr val="bg1">
              <a:lumMod val="95000"/>
              <a:lumOff val="5000"/>
              <a:alpha val="20000"/>
            </a:schemeClr>
          </a:solidFill>
        </p:spPr>
        <p:txBody>
          <a:bodyPr>
            <a:normAutofit/>
          </a:bodyPr>
          <a:lstStyle/>
          <a:p>
            <a:pPr algn="ctr"/>
            <a:r>
              <a:rPr lang="en-US" sz="6000" dirty="0">
                <a:effectLst>
                  <a:outerShdw blurRad="38100" dist="38100" dir="2700000" algn="tl">
                    <a:srgbClr val="000000">
                      <a:alpha val="43137"/>
                    </a:srgbClr>
                  </a:outerShdw>
                </a:effectLst>
              </a:rPr>
              <a:t>Front-end Development</a:t>
            </a:r>
          </a:p>
        </p:txBody>
      </p:sp>
      <p:sp>
        <p:nvSpPr>
          <p:cNvPr id="3" name="Subtitle 2">
            <a:extLst>
              <a:ext uri="{FF2B5EF4-FFF2-40B4-BE49-F238E27FC236}">
                <a16:creationId xmlns:a16="http://schemas.microsoft.com/office/drawing/2014/main" id="{616351BD-4BE1-47AD-8B65-1472A3BE63E4}"/>
              </a:ext>
            </a:extLst>
          </p:cNvPr>
          <p:cNvSpPr>
            <a:spLocks noGrp="1"/>
          </p:cNvSpPr>
          <p:nvPr>
            <p:ph type="subTitle" idx="1"/>
          </p:nvPr>
        </p:nvSpPr>
        <p:spPr>
          <a:xfrm>
            <a:off x="1" y="3261360"/>
            <a:ext cx="12191998" cy="2352595"/>
          </a:xfrm>
          <a:solidFill>
            <a:schemeClr val="bg1">
              <a:lumMod val="95000"/>
              <a:lumOff val="5000"/>
              <a:alpha val="30000"/>
            </a:schemeClr>
          </a:solidFill>
        </p:spPr>
        <p:txBody>
          <a:bodyPr>
            <a:normAutofit/>
          </a:bodyPr>
          <a:lstStyle/>
          <a:p>
            <a:pPr algn="ctr" rtl="0">
              <a:spcBef>
                <a:spcPts val="0"/>
              </a:spcBef>
              <a:spcAft>
                <a:spcPts val="0"/>
              </a:spcAft>
            </a:pPr>
            <a:r>
              <a:rPr lang="fa-IR" sz="3600" b="0" i="0" u="none" strike="noStrike" dirty="0">
                <a:solidFill>
                  <a:srgbClr val="FFFFFF"/>
                </a:solidFill>
                <a:effectLst>
                  <a:outerShdw blurRad="38100" dist="38100" dir="2700000" algn="tl">
                    <a:srgbClr val="000000">
                      <a:alpha val="43137"/>
                    </a:srgbClr>
                  </a:outerShdw>
                </a:effectLst>
                <a:latin typeface="Lato" panose="020B0604020202020204" pitchFamily="34" charset="0"/>
                <a:cs typeface="2  Titr" panose="00000700000000000000" pitchFamily="2" charset="-78"/>
              </a:rPr>
              <a:t>آشنایی با فرانت-اند</a:t>
            </a:r>
            <a:endParaRPr lang="fa-IR" sz="3600" b="0" dirty="0">
              <a:effectLst>
                <a:outerShdw blurRad="38100" dist="38100" dir="2700000" algn="tl">
                  <a:srgbClr val="000000">
                    <a:alpha val="43137"/>
                  </a:srgbClr>
                </a:outerShdw>
              </a:effectLst>
              <a:cs typeface="2  Titr" panose="00000700000000000000" pitchFamily="2" charset="-78"/>
            </a:endParaRPr>
          </a:p>
          <a:p>
            <a:pPr algn="ctr" rtl="0">
              <a:spcBef>
                <a:spcPts val="0"/>
              </a:spcBef>
              <a:spcAft>
                <a:spcPts val="0"/>
              </a:spcAft>
            </a:pPr>
            <a:r>
              <a:rPr lang="fa-IR" sz="3600" b="0" i="0" u="none" strike="noStrike" dirty="0">
                <a:solidFill>
                  <a:srgbClr val="FFFFFF"/>
                </a:solidFill>
                <a:effectLst>
                  <a:outerShdw blurRad="38100" dist="38100" dir="2700000" algn="tl">
                    <a:srgbClr val="000000">
                      <a:alpha val="43137"/>
                    </a:srgbClr>
                  </a:outerShdw>
                </a:effectLst>
                <a:latin typeface="Lato" panose="020B0604020202020204" pitchFamily="34" charset="0"/>
                <a:cs typeface="2  Titr" panose="00000700000000000000" pitchFamily="2" charset="-78"/>
              </a:rPr>
              <a:t>پویا حلاج زواره</a:t>
            </a:r>
            <a:endParaRPr lang="fa-IR" sz="3600" b="0" dirty="0">
              <a:effectLst>
                <a:outerShdw blurRad="38100" dist="38100" dir="2700000" algn="tl">
                  <a:srgbClr val="000000">
                    <a:alpha val="43137"/>
                  </a:srgbClr>
                </a:outerShdw>
              </a:effectLst>
              <a:cs typeface="2  Titr" panose="00000700000000000000" pitchFamily="2" charset="-78"/>
            </a:endParaRPr>
          </a:p>
          <a:p>
            <a:pPr algn="ctr" rtl="0">
              <a:spcBef>
                <a:spcPts val="0"/>
              </a:spcBef>
              <a:spcAft>
                <a:spcPts val="0"/>
              </a:spcAft>
            </a:pPr>
            <a:r>
              <a:rPr lang="fa-IR" sz="3600" b="0" i="0" u="none" strike="noStrike" dirty="0">
                <a:solidFill>
                  <a:srgbClr val="FFFFFF"/>
                </a:solidFill>
                <a:effectLst>
                  <a:outerShdw blurRad="38100" dist="38100" dir="2700000" algn="tl">
                    <a:srgbClr val="000000">
                      <a:alpha val="43137"/>
                    </a:srgbClr>
                  </a:outerShdw>
                </a:effectLst>
                <a:latin typeface="Lato" panose="020B0604020202020204" pitchFamily="34" charset="0"/>
                <a:cs typeface="2  Titr" panose="00000700000000000000" pitchFamily="2" charset="-78"/>
              </a:rPr>
              <a:t>درس طراحی واسط کاربری</a:t>
            </a:r>
            <a:endParaRPr lang="fa-IR" sz="3600" b="0" dirty="0">
              <a:effectLst>
                <a:outerShdw blurRad="38100" dist="38100" dir="2700000" algn="tl">
                  <a:srgbClr val="000000">
                    <a:alpha val="43137"/>
                  </a:srgbClr>
                </a:outerShdw>
              </a:effectLst>
              <a:cs typeface="2  Titr" panose="00000700000000000000" pitchFamily="2" charset="-78"/>
            </a:endParaRPr>
          </a:p>
          <a:p>
            <a:pPr algn="ctr" rtl="0">
              <a:spcBef>
                <a:spcPts val="0"/>
              </a:spcBef>
              <a:spcAft>
                <a:spcPts val="0"/>
              </a:spcAft>
            </a:pPr>
            <a:r>
              <a:rPr lang="fa-IR" sz="3600" b="0" i="0" u="none" strike="noStrike" dirty="0">
                <a:solidFill>
                  <a:srgbClr val="FFFFFF"/>
                </a:solidFill>
                <a:effectLst>
                  <a:outerShdw blurRad="38100" dist="38100" dir="2700000" algn="tl">
                    <a:srgbClr val="000000">
                      <a:alpha val="43137"/>
                    </a:srgbClr>
                  </a:outerShdw>
                </a:effectLst>
                <a:latin typeface="Lato" panose="020B0604020202020204" pitchFamily="34" charset="0"/>
                <a:cs typeface="2  Titr" panose="00000700000000000000" pitchFamily="2" charset="-78"/>
              </a:rPr>
              <a:t>استاد نیکمرد </a:t>
            </a:r>
            <a:endParaRPr lang="fa-IR" sz="3600" b="0" dirty="0">
              <a:effectLst>
                <a:outerShdw blurRad="38100" dist="38100" dir="2700000" algn="tl">
                  <a:srgbClr val="000000">
                    <a:alpha val="43137"/>
                  </a:srgbClr>
                </a:outerShdw>
              </a:effectLst>
              <a:cs typeface="2  Titr" panose="00000700000000000000" pitchFamily="2" charset="-78"/>
            </a:endParaRPr>
          </a:p>
        </p:txBody>
      </p:sp>
      <p:pic>
        <p:nvPicPr>
          <p:cNvPr id="5" name="Picture 4">
            <a:extLst>
              <a:ext uri="{FF2B5EF4-FFF2-40B4-BE49-F238E27FC236}">
                <a16:creationId xmlns:a16="http://schemas.microsoft.com/office/drawing/2014/main" id="{DF8F748A-E77A-4C02-9F48-7E5BBCB53530}"/>
              </a:ext>
            </a:extLst>
          </p:cNvPr>
          <p:cNvPicPr>
            <a:picLocks noChangeAspect="1"/>
          </p:cNvPicPr>
          <p:nvPr/>
        </p:nvPicPr>
        <p:blipFill>
          <a:blip r:embed="rId3"/>
          <a:stretch>
            <a:fillRect/>
          </a:stretch>
        </p:blipFill>
        <p:spPr>
          <a:xfrm>
            <a:off x="3498933" y="339776"/>
            <a:ext cx="963260" cy="1002692"/>
          </a:xfrm>
          <a:prstGeom prst="rect">
            <a:avLst/>
          </a:prstGeom>
        </p:spPr>
      </p:pic>
      <p:pic>
        <p:nvPicPr>
          <p:cNvPr id="1026" name="Picture 2" descr="Logo Html Html5 - Free image on Pixabay">
            <a:extLst>
              <a:ext uri="{FF2B5EF4-FFF2-40B4-BE49-F238E27FC236}">
                <a16:creationId xmlns:a16="http://schemas.microsoft.com/office/drawing/2014/main" id="{415A3739-6A8E-48DE-A8C9-4CC8AA810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3466" y="220637"/>
            <a:ext cx="1240971" cy="12409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ss3 svg Logos">
            <a:extLst>
              <a:ext uri="{FF2B5EF4-FFF2-40B4-BE49-F238E27FC236}">
                <a16:creationId xmlns:a16="http://schemas.microsoft.com/office/drawing/2014/main" id="{6DFBDE17-1FD0-4042-92FB-88144F279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710" y="140308"/>
            <a:ext cx="1401630" cy="140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3D60E-728C-4ED5-B796-0834744B44D4}"/>
              </a:ext>
            </a:extLst>
          </p:cNvPr>
          <p:cNvSpPr>
            <a:spLocks noGrp="1"/>
          </p:cNvSpPr>
          <p:nvPr>
            <p:ph type="title"/>
          </p:nvPr>
        </p:nvSpPr>
        <p:spPr/>
        <p:txBody>
          <a:bodyPr/>
          <a:lstStyle/>
          <a:p>
            <a:r>
              <a:rPr lang="en-US" dirty="0"/>
              <a:t>HTML, Without CSS and JS</a:t>
            </a:r>
          </a:p>
        </p:txBody>
      </p:sp>
      <p:sp>
        <p:nvSpPr>
          <p:cNvPr id="7" name="Content Placeholder 6">
            <a:extLst>
              <a:ext uri="{FF2B5EF4-FFF2-40B4-BE49-F238E27FC236}">
                <a16:creationId xmlns:a16="http://schemas.microsoft.com/office/drawing/2014/main" id="{88D00666-CC22-4C13-AC04-2E71CECDA65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017634C2-CD1F-4936-A5F6-1C3556DD69AF}"/>
              </a:ext>
            </a:extLst>
          </p:cNvPr>
          <p:cNvPicPr>
            <a:picLocks noChangeAspect="1"/>
          </p:cNvPicPr>
          <p:nvPr/>
        </p:nvPicPr>
        <p:blipFill>
          <a:blip r:embed="rId2"/>
          <a:stretch>
            <a:fillRect/>
          </a:stretch>
        </p:blipFill>
        <p:spPr>
          <a:xfrm>
            <a:off x="718005" y="1152982"/>
            <a:ext cx="9893030" cy="5252299"/>
          </a:xfrm>
          <a:prstGeom prst="rect">
            <a:avLst/>
          </a:prstGeom>
        </p:spPr>
      </p:pic>
    </p:spTree>
    <p:extLst>
      <p:ext uri="{BB962C8B-B14F-4D97-AF65-F5344CB8AC3E}">
        <p14:creationId xmlns:p14="http://schemas.microsoft.com/office/powerpoint/2010/main" val="107331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4F95-C81A-474F-AC6A-99123FF36CC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0010C6B-5B8F-45C0-938E-65101772088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E6ACB48-45F7-4B8A-AF34-D97696BF38D5}"/>
              </a:ext>
            </a:extLst>
          </p:cNvPr>
          <p:cNvPicPr>
            <a:picLocks noChangeAspect="1"/>
          </p:cNvPicPr>
          <p:nvPr/>
        </p:nvPicPr>
        <p:blipFill>
          <a:blip r:embed="rId2"/>
          <a:stretch>
            <a:fillRect/>
          </a:stretch>
        </p:blipFill>
        <p:spPr>
          <a:xfrm>
            <a:off x="646111" y="1152983"/>
            <a:ext cx="7620065" cy="5648595"/>
          </a:xfrm>
          <a:prstGeom prst="rect">
            <a:avLst/>
          </a:prstGeom>
        </p:spPr>
      </p:pic>
    </p:spTree>
    <p:extLst>
      <p:ext uri="{BB962C8B-B14F-4D97-AF65-F5344CB8AC3E}">
        <p14:creationId xmlns:p14="http://schemas.microsoft.com/office/powerpoint/2010/main" val="214448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9A5A5-18A6-4B6C-97AF-84854CE8626B}"/>
              </a:ext>
            </a:extLst>
          </p:cNvPr>
          <p:cNvSpPr>
            <a:spLocks noGrp="1"/>
          </p:cNvSpPr>
          <p:nvPr>
            <p:ph type="title"/>
          </p:nvPr>
        </p:nvSpPr>
        <p:spPr/>
        <p:txBody>
          <a:bodyPr/>
          <a:lstStyle/>
          <a:p>
            <a:r>
              <a:rPr lang="en-US" dirty="0"/>
              <a:t>CSS and styling</a:t>
            </a:r>
          </a:p>
        </p:txBody>
      </p:sp>
      <p:pic>
        <p:nvPicPr>
          <p:cNvPr id="5" name="Content Placeholder 4">
            <a:extLst>
              <a:ext uri="{FF2B5EF4-FFF2-40B4-BE49-F238E27FC236}">
                <a16:creationId xmlns:a16="http://schemas.microsoft.com/office/drawing/2014/main" id="{25CEE443-FCF4-470F-90C4-CF0C72B98673}"/>
              </a:ext>
            </a:extLst>
          </p:cNvPr>
          <p:cNvPicPr>
            <a:picLocks noGrp="1" noChangeAspect="1"/>
          </p:cNvPicPr>
          <p:nvPr>
            <p:ph idx="1"/>
          </p:nvPr>
        </p:nvPicPr>
        <p:blipFill>
          <a:blip r:embed="rId2"/>
          <a:stretch>
            <a:fillRect/>
          </a:stretch>
        </p:blipFill>
        <p:spPr>
          <a:xfrm>
            <a:off x="-42346" y="1554479"/>
            <a:ext cx="5609505" cy="4306823"/>
          </a:xfrm>
        </p:spPr>
      </p:pic>
      <p:pic>
        <p:nvPicPr>
          <p:cNvPr id="7" name="Picture 6">
            <a:extLst>
              <a:ext uri="{FF2B5EF4-FFF2-40B4-BE49-F238E27FC236}">
                <a16:creationId xmlns:a16="http://schemas.microsoft.com/office/drawing/2014/main" id="{011208C1-5AC4-43B6-AD9B-BECB60171ACA}"/>
              </a:ext>
            </a:extLst>
          </p:cNvPr>
          <p:cNvPicPr>
            <a:picLocks noChangeAspect="1"/>
          </p:cNvPicPr>
          <p:nvPr/>
        </p:nvPicPr>
        <p:blipFill>
          <a:blip r:embed="rId3"/>
          <a:stretch>
            <a:fillRect/>
          </a:stretch>
        </p:blipFill>
        <p:spPr>
          <a:xfrm>
            <a:off x="5567159" y="1673349"/>
            <a:ext cx="3003685" cy="4306823"/>
          </a:xfrm>
          <a:prstGeom prst="rect">
            <a:avLst/>
          </a:prstGeom>
        </p:spPr>
      </p:pic>
      <p:pic>
        <p:nvPicPr>
          <p:cNvPr id="9" name="Picture 8">
            <a:extLst>
              <a:ext uri="{FF2B5EF4-FFF2-40B4-BE49-F238E27FC236}">
                <a16:creationId xmlns:a16="http://schemas.microsoft.com/office/drawing/2014/main" id="{28E5BCA4-0A43-428A-8D6D-B68DCD086AB7}"/>
              </a:ext>
            </a:extLst>
          </p:cNvPr>
          <p:cNvPicPr>
            <a:picLocks noChangeAspect="1"/>
          </p:cNvPicPr>
          <p:nvPr/>
        </p:nvPicPr>
        <p:blipFill>
          <a:blip r:embed="rId4"/>
          <a:stretch>
            <a:fillRect/>
          </a:stretch>
        </p:blipFill>
        <p:spPr>
          <a:xfrm>
            <a:off x="8516665" y="1999552"/>
            <a:ext cx="3943083" cy="1899643"/>
          </a:xfrm>
          <a:prstGeom prst="rect">
            <a:avLst/>
          </a:prstGeom>
        </p:spPr>
      </p:pic>
    </p:spTree>
    <p:extLst>
      <p:ext uri="{BB962C8B-B14F-4D97-AF65-F5344CB8AC3E}">
        <p14:creationId xmlns:p14="http://schemas.microsoft.com/office/powerpoint/2010/main" val="192505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F23C-8888-4B09-9DBA-D9E52E63FE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473F68-9A83-49EE-AB81-37FB7537A773}"/>
              </a:ext>
            </a:extLst>
          </p:cNvPr>
          <p:cNvSpPr>
            <a:spLocks noGrp="1"/>
          </p:cNvSpPr>
          <p:nvPr>
            <p:ph idx="1"/>
          </p:nvPr>
        </p:nvSpPr>
        <p:spPr/>
        <p:txBody>
          <a:bodyPr/>
          <a:lstStyle/>
          <a:p>
            <a:endParaRPr lang="en-US"/>
          </a:p>
        </p:txBody>
      </p:sp>
      <p:pic>
        <p:nvPicPr>
          <p:cNvPr id="5122" name="Picture 2" descr="facebook login page -">
            <a:extLst>
              <a:ext uri="{FF2B5EF4-FFF2-40B4-BE49-F238E27FC236}">
                <a16:creationId xmlns:a16="http://schemas.microsoft.com/office/drawing/2014/main" id="{D089A5D4-F940-4434-9D1A-221F263B0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2" y="1210056"/>
            <a:ext cx="95631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56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9E90-E6BC-48DB-B4C3-64707363426F}"/>
              </a:ext>
            </a:extLst>
          </p:cNvPr>
          <p:cNvSpPr>
            <a:spLocks noGrp="1"/>
          </p:cNvSpPr>
          <p:nvPr>
            <p:ph type="title"/>
          </p:nvPr>
        </p:nvSpPr>
        <p:spPr/>
        <p:txBody>
          <a:bodyPr/>
          <a:lstStyle/>
          <a:p>
            <a:endParaRPr lang="en-US"/>
          </a:p>
        </p:txBody>
      </p:sp>
      <p:pic>
        <p:nvPicPr>
          <p:cNvPr id="3" name="Screen Recording 2">
            <a:hlinkClick r:id="" action="ppaction://media"/>
            <a:extLst>
              <a:ext uri="{FF2B5EF4-FFF2-40B4-BE49-F238E27FC236}">
                <a16:creationId xmlns:a16="http://schemas.microsoft.com/office/drawing/2014/main" id="{DC8FDDD3-9DCE-41CB-8C23-31246A91F64E}"/>
              </a:ext>
            </a:extLst>
          </p:cNvPr>
          <p:cNvPicPr>
            <a:picLocks noGrp="1" noChangeAspect="1"/>
          </p:cNvPicPr>
          <p:nvPr>
            <p:ph idx="1"/>
            <a:videoFile r:link="rId1"/>
            <p:extLst>
              <p:ext uri="{DAA4B4D4-6D71-4841-9C94-3DE7FCFB9230}">
                <p14:media xmlns:p14="http://schemas.microsoft.com/office/powerpoint/2010/main" r:embed="rId2">
                  <p14:trim end="1884.5"/>
                </p14:media>
              </p:ext>
            </p:extLst>
          </p:nvPr>
        </p:nvPicPr>
        <p:blipFill>
          <a:blip r:embed="rId4"/>
          <a:stretch>
            <a:fillRect/>
          </a:stretch>
        </p:blipFill>
        <p:spPr>
          <a:xfrm>
            <a:off x="810703" y="977545"/>
            <a:ext cx="9404723" cy="5880455"/>
          </a:xfrm>
        </p:spPr>
      </p:pic>
    </p:spTree>
    <p:extLst>
      <p:ext uri="{BB962C8B-B14F-4D97-AF65-F5344CB8AC3E}">
        <p14:creationId xmlns:p14="http://schemas.microsoft.com/office/powerpoint/2010/main" val="382299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A200-4771-4D54-91E2-D69B495626A9}"/>
              </a:ext>
            </a:extLst>
          </p:cNvPr>
          <p:cNvSpPr>
            <a:spLocks noGrp="1"/>
          </p:cNvSpPr>
          <p:nvPr>
            <p:ph type="title"/>
          </p:nvPr>
        </p:nvSpPr>
        <p:spPr/>
        <p:txBody>
          <a:bodyPr/>
          <a:lstStyle/>
          <a:p>
            <a:pPr algn="r" rtl="1"/>
            <a:r>
              <a:rPr lang="fa-IR" dirty="0">
                <a:cs typeface="2  Titr" panose="00000700000000000000" pitchFamily="2" charset="-78"/>
              </a:rPr>
              <a:t>1-این زبان ها،توسعه ی فرانت اند هستند</a:t>
            </a:r>
            <a:endParaRPr lang="en-US" dirty="0">
              <a:cs typeface="2  Titr" panose="00000700000000000000" pitchFamily="2" charset="-78"/>
            </a:endParaRPr>
          </a:p>
        </p:txBody>
      </p:sp>
      <p:sp>
        <p:nvSpPr>
          <p:cNvPr id="3" name="Content Placeholder 2">
            <a:extLst>
              <a:ext uri="{FF2B5EF4-FFF2-40B4-BE49-F238E27FC236}">
                <a16:creationId xmlns:a16="http://schemas.microsoft.com/office/drawing/2014/main" id="{7CC4053D-F387-4F5B-9AA2-B4692334EF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914039-5E3E-422B-8B99-7A207B48B17D}"/>
              </a:ext>
            </a:extLst>
          </p:cNvPr>
          <p:cNvPicPr>
            <a:picLocks noChangeAspect="1"/>
          </p:cNvPicPr>
          <p:nvPr/>
        </p:nvPicPr>
        <p:blipFill>
          <a:blip r:embed="rId2"/>
          <a:stretch>
            <a:fillRect/>
          </a:stretch>
        </p:blipFill>
        <p:spPr>
          <a:xfrm>
            <a:off x="646111" y="1853248"/>
            <a:ext cx="9403742" cy="2103888"/>
          </a:xfrm>
          <a:prstGeom prst="rect">
            <a:avLst/>
          </a:prstGeom>
        </p:spPr>
      </p:pic>
    </p:spTree>
    <p:extLst>
      <p:ext uri="{BB962C8B-B14F-4D97-AF65-F5344CB8AC3E}">
        <p14:creationId xmlns:p14="http://schemas.microsoft.com/office/powerpoint/2010/main" val="356558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B9E70-019E-4974-A845-BBAC572AE2F1}"/>
              </a:ext>
            </a:extLst>
          </p:cNvPr>
          <p:cNvSpPr>
            <a:spLocks noGrp="1"/>
          </p:cNvSpPr>
          <p:nvPr>
            <p:ph type="title"/>
          </p:nvPr>
        </p:nvSpPr>
        <p:spPr/>
        <p:txBody>
          <a:bodyPr/>
          <a:lstStyle/>
          <a:p>
            <a:pPr algn="r" rtl="1"/>
            <a:r>
              <a:rPr lang="fa-IR" dirty="0">
                <a:cs typeface="2  Titr" panose="00000700000000000000" pitchFamily="2" charset="-78"/>
              </a:rPr>
              <a:t>2-این زبان ها توسط مرورگر ترجمه میشوند</a:t>
            </a:r>
            <a:endParaRPr lang="en-US" dirty="0">
              <a:cs typeface="2  Titr" panose="00000700000000000000" pitchFamily="2" charset="-78"/>
            </a:endParaRPr>
          </a:p>
        </p:txBody>
      </p:sp>
      <p:pic>
        <p:nvPicPr>
          <p:cNvPr id="5" name="Content Placeholder 4">
            <a:extLst>
              <a:ext uri="{FF2B5EF4-FFF2-40B4-BE49-F238E27FC236}">
                <a16:creationId xmlns:a16="http://schemas.microsoft.com/office/drawing/2014/main" id="{97FD4FB6-279E-42C1-A4ED-795B6463A785}"/>
              </a:ext>
            </a:extLst>
          </p:cNvPr>
          <p:cNvPicPr>
            <a:picLocks noGrp="1" noChangeAspect="1"/>
          </p:cNvPicPr>
          <p:nvPr>
            <p:ph idx="1"/>
          </p:nvPr>
        </p:nvPicPr>
        <p:blipFill>
          <a:blip r:embed="rId2"/>
          <a:stretch>
            <a:fillRect/>
          </a:stretch>
        </p:blipFill>
        <p:spPr>
          <a:xfrm>
            <a:off x="646111" y="2017840"/>
            <a:ext cx="9757409" cy="1914080"/>
          </a:xfrm>
        </p:spPr>
      </p:pic>
      <p:pic>
        <p:nvPicPr>
          <p:cNvPr id="1030" name="Picture 6" descr="How to Change User-Agents in Chrome, Edge, Safari &amp; Firefox">
            <a:extLst>
              <a:ext uri="{FF2B5EF4-FFF2-40B4-BE49-F238E27FC236}">
                <a16:creationId xmlns:a16="http://schemas.microsoft.com/office/drawing/2014/main" id="{97444314-C146-414B-9A80-1124649CB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50" t="33042" r="8199" b="33327"/>
          <a:stretch/>
        </p:blipFill>
        <p:spPr bwMode="auto">
          <a:xfrm>
            <a:off x="646111" y="4096512"/>
            <a:ext cx="9757409" cy="203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76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5BE2-D4AC-459B-9C63-7F4FA54B7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EED81-CEA3-4B8E-B3D7-A54480CA18D2}"/>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B7400AE-3B6F-4AD1-A00E-55C3B246BFBF}"/>
              </a:ext>
            </a:extLst>
          </p:cNvPr>
          <p:cNvPicPr>
            <a:picLocks noChangeAspect="1"/>
          </p:cNvPicPr>
          <p:nvPr/>
        </p:nvPicPr>
        <p:blipFill>
          <a:blip r:embed="rId2"/>
          <a:stretch>
            <a:fillRect/>
          </a:stretch>
        </p:blipFill>
        <p:spPr>
          <a:xfrm>
            <a:off x="0" y="1807528"/>
            <a:ext cx="6633523" cy="3588193"/>
          </a:xfrm>
          <a:prstGeom prst="rect">
            <a:avLst/>
          </a:prstGeom>
        </p:spPr>
      </p:pic>
      <p:sp>
        <p:nvSpPr>
          <p:cNvPr id="6" name="Arrow: Right 5">
            <a:extLst>
              <a:ext uri="{FF2B5EF4-FFF2-40B4-BE49-F238E27FC236}">
                <a16:creationId xmlns:a16="http://schemas.microsoft.com/office/drawing/2014/main" id="{FB7ACB47-5D26-4B47-B5FB-4B65F1F7E6F6}"/>
              </a:ext>
            </a:extLst>
          </p:cNvPr>
          <p:cNvSpPr/>
          <p:nvPr/>
        </p:nvSpPr>
        <p:spPr>
          <a:xfrm>
            <a:off x="6377491" y="2925356"/>
            <a:ext cx="1742381" cy="140053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C21292A0-ED29-4E7C-91C4-FF30214CD0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842233" y="3258192"/>
            <a:ext cx="812896" cy="734858"/>
          </a:xfrm>
          <a:prstGeom prst="rect">
            <a:avLst/>
          </a:prstGeom>
        </p:spPr>
      </p:pic>
      <p:pic>
        <p:nvPicPr>
          <p:cNvPr id="2050" name="Picture 2" descr="facebook login page -">
            <a:extLst>
              <a:ext uri="{FF2B5EF4-FFF2-40B4-BE49-F238E27FC236}">
                <a16:creationId xmlns:a16="http://schemas.microsoft.com/office/drawing/2014/main" id="{7E4E1CF6-672F-4480-AE81-61261E877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9872" y="2097024"/>
            <a:ext cx="4517919" cy="2663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62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8AD4-1C39-4A61-9BE9-7663C092D5BB}"/>
              </a:ext>
            </a:extLst>
          </p:cNvPr>
          <p:cNvSpPr>
            <a:spLocks noGrp="1"/>
          </p:cNvSpPr>
          <p:nvPr>
            <p:ph type="title"/>
          </p:nvPr>
        </p:nvSpPr>
        <p:spPr/>
        <p:txBody>
          <a:bodyPr/>
          <a:lstStyle/>
          <a:p>
            <a:pPr algn="r" rtl="1"/>
            <a:r>
              <a:rPr lang="fa-IR" dirty="0">
                <a:cs typeface="2  Titr" panose="00000700000000000000" pitchFamily="2" charset="-78"/>
              </a:rPr>
              <a:t>3-این زبان ها در طول زمان، پیشرفت میکنند</a:t>
            </a:r>
            <a:endParaRPr lang="en-US" dirty="0">
              <a:cs typeface="2  Titr" panose="00000700000000000000" pitchFamily="2" charset="-78"/>
            </a:endParaRPr>
          </a:p>
        </p:txBody>
      </p:sp>
      <p:pic>
        <p:nvPicPr>
          <p:cNvPr id="5" name="Content Placeholder 4">
            <a:extLst>
              <a:ext uri="{FF2B5EF4-FFF2-40B4-BE49-F238E27FC236}">
                <a16:creationId xmlns:a16="http://schemas.microsoft.com/office/drawing/2014/main" id="{56E12120-8228-4C59-A38C-884D86B51F92}"/>
              </a:ext>
            </a:extLst>
          </p:cNvPr>
          <p:cNvPicPr>
            <a:picLocks noGrp="1" noChangeAspect="1"/>
          </p:cNvPicPr>
          <p:nvPr>
            <p:ph idx="1"/>
          </p:nvPr>
        </p:nvPicPr>
        <p:blipFill>
          <a:blip r:embed="rId2"/>
          <a:stretch>
            <a:fillRect/>
          </a:stretch>
        </p:blipFill>
        <p:spPr>
          <a:xfrm>
            <a:off x="646110" y="1853248"/>
            <a:ext cx="9312767" cy="2609024"/>
          </a:xfrm>
        </p:spPr>
      </p:pic>
    </p:spTree>
    <p:extLst>
      <p:ext uri="{BB962C8B-B14F-4D97-AF65-F5344CB8AC3E}">
        <p14:creationId xmlns:p14="http://schemas.microsoft.com/office/powerpoint/2010/main" val="2360395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DA0C-2951-436E-8F89-90CE0627F0DA}"/>
              </a:ext>
            </a:extLst>
          </p:cNvPr>
          <p:cNvSpPr>
            <a:spLocks noGrp="1"/>
          </p:cNvSpPr>
          <p:nvPr>
            <p:ph type="title"/>
          </p:nvPr>
        </p:nvSpPr>
        <p:spPr/>
        <p:txBody>
          <a:bodyPr/>
          <a:lstStyle/>
          <a:p>
            <a:pPr algn="r" rtl="1"/>
            <a:r>
              <a:rPr lang="fa-IR" dirty="0">
                <a:cs typeface="2  Titr" panose="00000700000000000000" pitchFamily="2" charset="-78"/>
              </a:rPr>
              <a:t>بهترین سایت ها برای یادگیری فرانت اند</a:t>
            </a:r>
            <a:endParaRPr lang="en-US" dirty="0">
              <a:cs typeface="2  Titr" panose="00000700000000000000" pitchFamily="2" charset="-78"/>
            </a:endParaRPr>
          </a:p>
        </p:txBody>
      </p:sp>
      <p:sp>
        <p:nvSpPr>
          <p:cNvPr id="3" name="Content Placeholder 2">
            <a:extLst>
              <a:ext uri="{FF2B5EF4-FFF2-40B4-BE49-F238E27FC236}">
                <a16:creationId xmlns:a16="http://schemas.microsoft.com/office/drawing/2014/main" id="{C72F4CFE-A083-43D8-9011-CCF05E38AB36}"/>
              </a:ext>
            </a:extLst>
          </p:cNvPr>
          <p:cNvSpPr>
            <a:spLocks noGrp="1"/>
          </p:cNvSpPr>
          <p:nvPr>
            <p:ph idx="1"/>
          </p:nvPr>
        </p:nvSpPr>
        <p:spPr>
          <a:xfrm>
            <a:off x="645130" y="1517904"/>
            <a:ext cx="9404723" cy="4730495"/>
          </a:xfrm>
        </p:spPr>
        <p:txBody>
          <a:bodyPr/>
          <a:lstStyle/>
          <a:p>
            <a:pPr algn="r" rtl="1"/>
            <a:r>
              <a:rPr lang="fa-IR" dirty="0">
                <a:cs typeface="2  Titr" panose="00000700000000000000" pitchFamily="2" charset="-78"/>
              </a:rPr>
              <a:t>پیدا کردن نقشه راه:</a:t>
            </a:r>
          </a:p>
          <a:p>
            <a:pPr algn="r" rtl="1"/>
            <a:r>
              <a:rPr lang="en-US" sz="1800" dirty="0">
                <a:solidFill>
                  <a:schemeClr val="tx1">
                    <a:lumMod val="95000"/>
                  </a:schemeClr>
                </a:solidFill>
                <a:hlinkClick r:id="rId2">
                  <a:extLst>
                    <a:ext uri="{A12FA001-AC4F-418D-AE19-62706E023703}">
                      <ahyp:hlinkClr xmlns:ahyp="http://schemas.microsoft.com/office/drawing/2018/hyperlinkcolor" val="tx"/>
                    </a:ext>
                  </a:extLst>
                </a:hlinkClick>
              </a:rPr>
              <a:t>Frontend Developer Roadmap: Learn to become a modern frontend developer</a:t>
            </a:r>
            <a:endParaRPr lang="en-US" sz="1800" dirty="0">
              <a:solidFill>
                <a:schemeClr val="tx1">
                  <a:lumMod val="95000"/>
                </a:schemeClr>
              </a:solidFill>
              <a:cs typeface="2  Titr" panose="00000700000000000000" pitchFamily="2" charset="-78"/>
            </a:endParaRPr>
          </a:p>
        </p:txBody>
      </p:sp>
      <p:pic>
        <p:nvPicPr>
          <p:cNvPr id="5" name="Picture 4">
            <a:extLst>
              <a:ext uri="{FF2B5EF4-FFF2-40B4-BE49-F238E27FC236}">
                <a16:creationId xmlns:a16="http://schemas.microsoft.com/office/drawing/2014/main" id="{FA19A0CF-241D-4E3B-933D-C9B39FF0530B}"/>
              </a:ext>
            </a:extLst>
          </p:cNvPr>
          <p:cNvPicPr>
            <a:picLocks noChangeAspect="1"/>
          </p:cNvPicPr>
          <p:nvPr/>
        </p:nvPicPr>
        <p:blipFill>
          <a:blip r:embed="rId3"/>
          <a:stretch>
            <a:fillRect/>
          </a:stretch>
        </p:blipFill>
        <p:spPr>
          <a:xfrm>
            <a:off x="2092604" y="2615628"/>
            <a:ext cx="6509774" cy="3632771"/>
          </a:xfrm>
          <a:prstGeom prst="rect">
            <a:avLst/>
          </a:prstGeom>
        </p:spPr>
      </p:pic>
    </p:spTree>
    <p:extLst>
      <p:ext uri="{BB962C8B-B14F-4D97-AF65-F5344CB8AC3E}">
        <p14:creationId xmlns:p14="http://schemas.microsoft.com/office/powerpoint/2010/main" val="2496716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424C-F417-4575-9810-24F30E5D2A88}"/>
              </a:ext>
            </a:extLst>
          </p:cNvPr>
          <p:cNvSpPr>
            <a:spLocks noGrp="1"/>
          </p:cNvSpPr>
          <p:nvPr>
            <p:ph type="title"/>
          </p:nvPr>
        </p:nvSpPr>
        <p:spPr/>
        <p:txBody>
          <a:bodyPr/>
          <a:lstStyle/>
          <a:p>
            <a:pPr algn="r"/>
            <a:r>
              <a:rPr lang="fa-IR" sz="3600" b="1" dirty="0">
                <a:solidFill>
                  <a:schemeClr val="tx1"/>
                </a:solidFill>
                <a:latin typeface="Arial" panose="020B0604020202020204" pitchFamily="34" charset="0"/>
                <a:cs typeface="2  Titr" panose="00000700000000000000" pitchFamily="2" charset="-78"/>
              </a:rPr>
              <a:t>توسعه ی فرانت اند چیست؟</a:t>
            </a:r>
            <a:endParaRPr lang="en-US" sz="6600" dirty="0">
              <a:solidFill>
                <a:schemeClr val="tx1"/>
              </a:solidFill>
              <a:cs typeface="2  Titr" panose="00000700000000000000" pitchFamily="2" charset="-78"/>
            </a:endParaRPr>
          </a:p>
        </p:txBody>
      </p:sp>
      <p:sp>
        <p:nvSpPr>
          <p:cNvPr id="3" name="Content Placeholder 2">
            <a:extLst>
              <a:ext uri="{FF2B5EF4-FFF2-40B4-BE49-F238E27FC236}">
                <a16:creationId xmlns:a16="http://schemas.microsoft.com/office/drawing/2014/main" id="{48F0853D-193F-45BA-9596-EBEC49B8D683}"/>
              </a:ext>
            </a:extLst>
          </p:cNvPr>
          <p:cNvSpPr>
            <a:spLocks noGrp="1"/>
          </p:cNvSpPr>
          <p:nvPr>
            <p:ph idx="1"/>
          </p:nvPr>
        </p:nvSpPr>
        <p:spPr>
          <a:xfrm>
            <a:off x="128016" y="2052918"/>
            <a:ext cx="11192256" cy="4195481"/>
          </a:xfrm>
        </p:spPr>
        <p:txBody>
          <a:bodyPr>
            <a:normAutofit/>
          </a:bodyPr>
          <a:lstStyle/>
          <a:p>
            <a:pPr algn="r" rtl="1"/>
            <a:r>
              <a:rPr lang="fa-IR" sz="4000" dirty="0">
                <a:cs typeface="2  Titr" panose="00000700000000000000" pitchFamily="2" charset="-78"/>
              </a:rPr>
              <a:t>با نام دیگر توسعه ی طرف کاربر، به مجموعه اقدامات تولید وبسایت یا وب اپ با </a:t>
            </a:r>
            <a:r>
              <a:rPr lang="en-US" sz="4000" dirty="0">
                <a:cs typeface="2  Titr" panose="00000700000000000000" pitchFamily="2" charset="-78"/>
              </a:rPr>
              <a:t>HTML, CSS </a:t>
            </a:r>
            <a:r>
              <a:rPr lang="fa-IR" sz="4000" dirty="0">
                <a:cs typeface="2  Titr" panose="00000700000000000000" pitchFamily="2" charset="-78"/>
              </a:rPr>
              <a:t>و </a:t>
            </a:r>
            <a:r>
              <a:rPr lang="en-US" sz="4000" dirty="0">
                <a:cs typeface="2  Titr" panose="00000700000000000000" pitchFamily="2" charset="-78"/>
              </a:rPr>
              <a:t>JavaScript </a:t>
            </a:r>
            <a:r>
              <a:rPr lang="fa-IR" sz="4000" dirty="0">
                <a:cs typeface="2  Titr" panose="00000700000000000000" pitchFamily="2" charset="-78"/>
              </a:rPr>
              <a:t>گفته میشود به صورتی که یک کاربر با آن مستقیما ارتباط برقرار کند</a:t>
            </a:r>
            <a:endParaRPr lang="en-US" sz="4000" dirty="0">
              <a:cs typeface="2  Titr" panose="00000700000000000000" pitchFamily="2" charset="-78"/>
            </a:endParaRPr>
          </a:p>
        </p:txBody>
      </p:sp>
    </p:spTree>
    <p:extLst>
      <p:ext uri="{BB962C8B-B14F-4D97-AF65-F5344CB8AC3E}">
        <p14:creationId xmlns:p14="http://schemas.microsoft.com/office/powerpoint/2010/main" val="1420460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E5B6-9CF8-43B2-8FC5-B423CD523487}"/>
              </a:ext>
            </a:extLst>
          </p:cNvPr>
          <p:cNvSpPr>
            <a:spLocks noGrp="1"/>
          </p:cNvSpPr>
          <p:nvPr>
            <p:ph type="title"/>
          </p:nvPr>
        </p:nvSpPr>
        <p:spPr/>
        <p:txBody>
          <a:bodyPr/>
          <a:lstStyle/>
          <a:p>
            <a:r>
              <a:rPr lang="fa-IR" dirty="0">
                <a:cs typeface="2  Titr" panose="00000700000000000000" pitchFamily="2" charset="-78"/>
              </a:rPr>
              <a:t>آموزش اصول اولیه و تمرین داخل سایت</a:t>
            </a:r>
            <a:endParaRPr lang="en-US" dirty="0">
              <a:cs typeface="2  Titr" panose="00000700000000000000" pitchFamily="2" charset="-78"/>
            </a:endParaRPr>
          </a:p>
        </p:txBody>
      </p:sp>
      <p:sp>
        <p:nvSpPr>
          <p:cNvPr id="3" name="Content Placeholder 2">
            <a:extLst>
              <a:ext uri="{FF2B5EF4-FFF2-40B4-BE49-F238E27FC236}">
                <a16:creationId xmlns:a16="http://schemas.microsoft.com/office/drawing/2014/main" id="{0F9AC99C-42D0-4735-AD83-3C2883F5B65D}"/>
              </a:ext>
            </a:extLst>
          </p:cNvPr>
          <p:cNvSpPr>
            <a:spLocks noGrp="1"/>
          </p:cNvSpPr>
          <p:nvPr>
            <p:ph idx="1"/>
          </p:nvPr>
        </p:nvSpPr>
        <p:spPr/>
        <p:txBody>
          <a:bodyPr/>
          <a:lstStyle/>
          <a:p>
            <a:pPr algn="r" rtl="1"/>
            <a:r>
              <a:rPr lang="fa-IR" dirty="0">
                <a:cs typeface="2  Titr" panose="00000700000000000000" pitchFamily="2" charset="-78"/>
              </a:rPr>
              <a:t>آموزش سایت </a:t>
            </a:r>
            <a:r>
              <a:rPr lang="en-US" dirty="0">
                <a:cs typeface="2  Titr" panose="00000700000000000000" pitchFamily="2" charset="-78"/>
              </a:rPr>
              <a:t>W3 Schools</a:t>
            </a:r>
          </a:p>
          <a:p>
            <a:pPr algn="r" rtl="1"/>
            <a:r>
              <a:rPr lang="en-US" dirty="0">
                <a:hlinkClick r:id="rId2"/>
              </a:rPr>
              <a:t>How To Become a Front-End Developer (w3schools.com)</a:t>
            </a:r>
            <a:endParaRPr lang="en-US" dirty="0">
              <a:cs typeface="2  Titr" panose="00000700000000000000" pitchFamily="2" charset="-78"/>
            </a:endParaRPr>
          </a:p>
        </p:txBody>
      </p:sp>
      <p:pic>
        <p:nvPicPr>
          <p:cNvPr id="5" name="Picture 4">
            <a:extLst>
              <a:ext uri="{FF2B5EF4-FFF2-40B4-BE49-F238E27FC236}">
                <a16:creationId xmlns:a16="http://schemas.microsoft.com/office/drawing/2014/main" id="{624F3712-8EF5-4793-A0C0-2E15B43875CB}"/>
              </a:ext>
            </a:extLst>
          </p:cNvPr>
          <p:cNvPicPr>
            <a:picLocks noChangeAspect="1"/>
          </p:cNvPicPr>
          <p:nvPr/>
        </p:nvPicPr>
        <p:blipFill>
          <a:blip r:embed="rId3"/>
          <a:stretch>
            <a:fillRect/>
          </a:stretch>
        </p:blipFill>
        <p:spPr>
          <a:xfrm>
            <a:off x="2512542" y="3034483"/>
            <a:ext cx="6128080" cy="3413586"/>
          </a:xfrm>
          <a:prstGeom prst="rect">
            <a:avLst/>
          </a:prstGeom>
        </p:spPr>
      </p:pic>
    </p:spTree>
    <p:extLst>
      <p:ext uri="{BB962C8B-B14F-4D97-AF65-F5344CB8AC3E}">
        <p14:creationId xmlns:p14="http://schemas.microsoft.com/office/powerpoint/2010/main" val="3031747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656D8-26C6-4B61-8EDA-D233028B79E6}"/>
              </a:ext>
            </a:extLst>
          </p:cNvPr>
          <p:cNvSpPr>
            <a:spLocks noGrp="1"/>
          </p:cNvSpPr>
          <p:nvPr>
            <p:ph type="title"/>
          </p:nvPr>
        </p:nvSpPr>
        <p:spPr/>
        <p:txBody>
          <a:bodyPr/>
          <a:lstStyle/>
          <a:p>
            <a:pPr algn="r" rtl="1"/>
            <a:r>
              <a:rPr lang="fa-IR" dirty="0">
                <a:cs typeface="2  Titr" panose="00000700000000000000" pitchFamily="2" charset="-78"/>
              </a:rPr>
              <a:t>آموزش های موزیلا</a:t>
            </a:r>
            <a:endParaRPr lang="en-US" dirty="0">
              <a:cs typeface="2  Titr" panose="00000700000000000000" pitchFamily="2" charset="-78"/>
            </a:endParaRPr>
          </a:p>
        </p:txBody>
      </p:sp>
      <p:sp>
        <p:nvSpPr>
          <p:cNvPr id="3" name="Content Placeholder 2">
            <a:extLst>
              <a:ext uri="{FF2B5EF4-FFF2-40B4-BE49-F238E27FC236}">
                <a16:creationId xmlns:a16="http://schemas.microsoft.com/office/drawing/2014/main" id="{CA672626-0787-480A-AF61-9C0AFD1E554D}"/>
              </a:ext>
            </a:extLst>
          </p:cNvPr>
          <p:cNvSpPr>
            <a:spLocks noGrp="1"/>
          </p:cNvSpPr>
          <p:nvPr>
            <p:ph idx="1"/>
          </p:nvPr>
        </p:nvSpPr>
        <p:spPr>
          <a:xfrm>
            <a:off x="1104293" y="1331259"/>
            <a:ext cx="8946541" cy="4195481"/>
          </a:xfrm>
        </p:spPr>
        <p:txBody>
          <a:bodyPr/>
          <a:lstStyle/>
          <a:p>
            <a:r>
              <a:rPr lang="en-US" dirty="0">
                <a:hlinkClick r:id="rId2"/>
              </a:rPr>
              <a:t>Front-end web developer - Learn web development | MDN (mozilla.org)</a:t>
            </a:r>
            <a:endParaRPr lang="fa-IR" dirty="0"/>
          </a:p>
          <a:p>
            <a:endParaRPr lang="fa-IR" dirty="0"/>
          </a:p>
          <a:p>
            <a:endParaRPr lang="en-US" dirty="0"/>
          </a:p>
        </p:txBody>
      </p:sp>
      <p:pic>
        <p:nvPicPr>
          <p:cNvPr id="5" name="Picture 4">
            <a:extLst>
              <a:ext uri="{FF2B5EF4-FFF2-40B4-BE49-F238E27FC236}">
                <a16:creationId xmlns:a16="http://schemas.microsoft.com/office/drawing/2014/main" id="{C2C10E8B-DB03-45C0-8DAB-BB0C8A4AEE3E}"/>
              </a:ext>
            </a:extLst>
          </p:cNvPr>
          <p:cNvPicPr>
            <a:picLocks noChangeAspect="1"/>
          </p:cNvPicPr>
          <p:nvPr/>
        </p:nvPicPr>
        <p:blipFill>
          <a:blip r:embed="rId3"/>
          <a:stretch>
            <a:fillRect/>
          </a:stretch>
        </p:blipFill>
        <p:spPr>
          <a:xfrm>
            <a:off x="776963" y="2043916"/>
            <a:ext cx="9601200" cy="4814084"/>
          </a:xfrm>
          <a:prstGeom prst="rect">
            <a:avLst/>
          </a:prstGeom>
        </p:spPr>
      </p:pic>
    </p:spTree>
    <p:extLst>
      <p:ext uri="{BB962C8B-B14F-4D97-AF65-F5344CB8AC3E}">
        <p14:creationId xmlns:p14="http://schemas.microsoft.com/office/powerpoint/2010/main" val="16986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CC9B-CB38-4681-9A4A-FEEB42542C6C}"/>
              </a:ext>
            </a:extLst>
          </p:cNvPr>
          <p:cNvSpPr>
            <a:spLocks noGrp="1"/>
          </p:cNvSpPr>
          <p:nvPr>
            <p:ph type="title"/>
          </p:nvPr>
        </p:nvSpPr>
        <p:spPr/>
        <p:txBody>
          <a:bodyPr/>
          <a:lstStyle/>
          <a:p>
            <a:pPr algn="r" rtl="1"/>
            <a:r>
              <a:rPr lang="fa-IR" dirty="0">
                <a:cs typeface="2  Titr" panose="00000700000000000000" pitchFamily="2" charset="-78"/>
              </a:rPr>
              <a:t>لیست منابع برای تمپلیت ها(قالب های اولیه) </a:t>
            </a:r>
            <a:endParaRPr lang="en-US" dirty="0">
              <a:cs typeface="2  Titr" panose="00000700000000000000" pitchFamily="2" charset="-78"/>
            </a:endParaRPr>
          </a:p>
        </p:txBody>
      </p:sp>
      <p:sp>
        <p:nvSpPr>
          <p:cNvPr id="3" name="Content Placeholder 2">
            <a:extLst>
              <a:ext uri="{FF2B5EF4-FFF2-40B4-BE49-F238E27FC236}">
                <a16:creationId xmlns:a16="http://schemas.microsoft.com/office/drawing/2014/main" id="{04E0D738-B981-4514-A9FA-7960FCE18F29}"/>
              </a:ext>
            </a:extLst>
          </p:cNvPr>
          <p:cNvSpPr>
            <a:spLocks noGrp="1"/>
          </p:cNvSpPr>
          <p:nvPr>
            <p:ph idx="1"/>
          </p:nvPr>
        </p:nvSpPr>
        <p:spPr>
          <a:xfrm>
            <a:off x="646111" y="1559142"/>
            <a:ext cx="8946541" cy="4195481"/>
          </a:xfrm>
        </p:spPr>
        <p:txBody>
          <a:bodyPr/>
          <a:lstStyle/>
          <a:p>
            <a:r>
              <a:rPr lang="en-US" dirty="0">
                <a:hlinkClick r:id="rId2"/>
              </a:rPr>
              <a:t>arpit456jain/Cool-Front-End-Templates (github.com)</a:t>
            </a:r>
            <a:endParaRPr lang="en-US" dirty="0"/>
          </a:p>
        </p:txBody>
      </p:sp>
      <p:pic>
        <p:nvPicPr>
          <p:cNvPr id="5" name="Picture 4">
            <a:extLst>
              <a:ext uri="{FF2B5EF4-FFF2-40B4-BE49-F238E27FC236}">
                <a16:creationId xmlns:a16="http://schemas.microsoft.com/office/drawing/2014/main" id="{CB154995-F153-452D-B3CE-A8F15AC103D5}"/>
              </a:ext>
            </a:extLst>
          </p:cNvPr>
          <p:cNvPicPr>
            <a:picLocks noChangeAspect="1"/>
          </p:cNvPicPr>
          <p:nvPr/>
        </p:nvPicPr>
        <p:blipFill>
          <a:blip r:embed="rId3"/>
          <a:stretch>
            <a:fillRect/>
          </a:stretch>
        </p:blipFill>
        <p:spPr>
          <a:xfrm>
            <a:off x="865567" y="2115288"/>
            <a:ext cx="7680526" cy="4596408"/>
          </a:xfrm>
          <a:prstGeom prst="rect">
            <a:avLst/>
          </a:prstGeom>
        </p:spPr>
      </p:pic>
    </p:spTree>
    <p:extLst>
      <p:ext uri="{BB962C8B-B14F-4D97-AF65-F5344CB8AC3E}">
        <p14:creationId xmlns:p14="http://schemas.microsoft.com/office/powerpoint/2010/main" val="41095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8884-1BDC-4BC4-805E-4D7B2539AE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196719-12D0-4DF3-9316-FB45A8EC830E}"/>
              </a:ext>
            </a:extLst>
          </p:cNvPr>
          <p:cNvSpPr>
            <a:spLocks noGrp="1"/>
          </p:cNvSpPr>
          <p:nvPr>
            <p:ph idx="1"/>
          </p:nvPr>
        </p:nvSpPr>
        <p:spPr>
          <a:xfrm>
            <a:off x="875201" y="1853248"/>
            <a:ext cx="8946541" cy="4195481"/>
          </a:xfrm>
        </p:spPr>
        <p:txBody>
          <a:bodyPr/>
          <a:lstStyle/>
          <a:p>
            <a:r>
              <a:rPr lang="en-US" dirty="0">
                <a:hlinkClick r:id="rId2"/>
              </a:rPr>
              <a:t>front-end-template · GitHub Topic</a:t>
            </a:r>
            <a:endParaRPr lang="fa-IR" dirty="0">
              <a:hlinkClick r:id="rId2"/>
            </a:endParaRPr>
          </a:p>
          <a:p>
            <a:pPr marL="0" indent="0">
              <a:buNone/>
            </a:pPr>
            <a:endParaRPr lang="en-US" dirty="0"/>
          </a:p>
        </p:txBody>
      </p:sp>
      <p:pic>
        <p:nvPicPr>
          <p:cNvPr id="5" name="Picture 4">
            <a:extLst>
              <a:ext uri="{FF2B5EF4-FFF2-40B4-BE49-F238E27FC236}">
                <a16:creationId xmlns:a16="http://schemas.microsoft.com/office/drawing/2014/main" id="{33B48E0F-689C-479F-B2B4-13F3A68E2F5D}"/>
              </a:ext>
            </a:extLst>
          </p:cNvPr>
          <p:cNvPicPr>
            <a:picLocks noChangeAspect="1"/>
          </p:cNvPicPr>
          <p:nvPr/>
        </p:nvPicPr>
        <p:blipFill>
          <a:blip r:embed="rId3"/>
          <a:stretch>
            <a:fillRect/>
          </a:stretch>
        </p:blipFill>
        <p:spPr>
          <a:xfrm>
            <a:off x="868181" y="2317430"/>
            <a:ext cx="6922508" cy="4540570"/>
          </a:xfrm>
          <a:prstGeom prst="rect">
            <a:avLst/>
          </a:prstGeom>
        </p:spPr>
      </p:pic>
    </p:spTree>
    <p:extLst>
      <p:ext uri="{BB962C8B-B14F-4D97-AF65-F5344CB8AC3E}">
        <p14:creationId xmlns:p14="http://schemas.microsoft.com/office/powerpoint/2010/main" val="2811545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53D4-4EAE-4845-9237-AC625BA8DA79}"/>
              </a:ext>
            </a:extLst>
          </p:cNvPr>
          <p:cNvSpPr>
            <a:spLocks noGrp="1"/>
          </p:cNvSpPr>
          <p:nvPr>
            <p:ph type="title"/>
          </p:nvPr>
        </p:nvSpPr>
        <p:spPr>
          <a:xfrm>
            <a:off x="0" y="1853247"/>
            <a:ext cx="12192000" cy="1400530"/>
          </a:xfrm>
        </p:spPr>
        <p:txBody>
          <a:bodyPr/>
          <a:lstStyle/>
          <a:p>
            <a:pPr algn="ctr"/>
            <a:r>
              <a:rPr lang="fa-IR" dirty="0">
                <a:cs typeface="2  Titr" panose="00000700000000000000" pitchFamily="2" charset="-78"/>
              </a:rPr>
              <a:t>تشکر از نگاه های پرمهر شما</a:t>
            </a:r>
            <a:endParaRPr lang="en-US" dirty="0">
              <a:cs typeface="2  Titr" panose="00000700000000000000" pitchFamily="2" charset="-78"/>
            </a:endParaRPr>
          </a:p>
        </p:txBody>
      </p:sp>
      <p:sp>
        <p:nvSpPr>
          <p:cNvPr id="3" name="Content Placeholder 2">
            <a:extLst>
              <a:ext uri="{FF2B5EF4-FFF2-40B4-BE49-F238E27FC236}">
                <a16:creationId xmlns:a16="http://schemas.microsoft.com/office/drawing/2014/main" id="{308D8689-1EF4-45CD-BE47-DE09055D4657}"/>
              </a:ext>
            </a:extLst>
          </p:cNvPr>
          <p:cNvSpPr>
            <a:spLocks noGrp="1"/>
          </p:cNvSpPr>
          <p:nvPr>
            <p:ph idx="1"/>
          </p:nvPr>
        </p:nvSpPr>
        <p:spPr>
          <a:xfrm>
            <a:off x="1622729" y="5004753"/>
            <a:ext cx="8946541" cy="1243646"/>
          </a:xfrm>
        </p:spPr>
        <p:txBody>
          <a:bodyPr/>
          <a:lstStyle/>
          <a:p>
            <a:pPr marL="0" indent="0" algn="ctr">
              <a:buNone/>
            </a:pPr>
            <a:r>
              <a:rPr lang="fa-IR" dirty="0">
                <a:cs typeface="2  Titr" panose="00000700000000000000" pitchFamily="2" charset="-78"/>
              </a:rPr>
              <a:t>پویا حلاج زواره</a:t>
            </a:r>
          </a:p>
          <a:p>
            <a:pPr marL="0" indent="0" algn="ctr">
              <a:buNone/>
            </a:pPr>
            <a:r>
              <a:rPr lang="fa-IR" dirty="0">
                <a:cs typeface="2  Titr" panose="00000700000000000000" pitchFamily="2" charset="-78"/>
              </a:rPr>
              <a:t>بهار 1401</a:t>
            </a:r>
            <a:endParaRPr lang="en-US" dirty="0">
              <a:cs typeface="2  Titr" panose="00000700000000000000" pitchFamily="2" charset="-78"/>
            </a:endParaRPr>
          </a:p>
        </p:txBody>
      </p:sp>
    </p:spTree>
    <p:extLst>
      <p:ext uri="{BB962C8B-B14F-4D97-AF65-F5344CB8AC3E}">
        <p14:creationId xmlns:p14="http://schemas.microsoft.com/office/powerpoint/2010/main" val="238158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22B1-EF44-4A6C-90B3-98271DAC3A1C}"/>
              </a:ext>
            </a:extLst>
          </p:cNvPr>
          <p:cNvSpPr>
            <a:spLocks noGrp="1"/>
          </p:cNvSpPr>
          <p:nvPr>
            <p:ph type="title"/>
          </p:nvPr>
        </p:nvSpPr>
        <p:spPr/>
        <p:txBody>
          <a:bodyPr/>
          <a:lstStyle/>
          <a:p>
            <a:pPr algn="r"/>
            <a:r>
              <a:rPr lang="fa-IR" dirty="0">
                <a:cs typeface="2  Titr" panose="00000700000000000000" pitchFamily="2" charset="-78"/>
              </a:rPr>
              <a:t>چالش های فرانت اند چیست؟</a:t>
            </a:r>
            <a:endParaRPr lang="en-US" dirty="0">
              <a:cs typeface="2  Titr" panose="00000700000000000000" pitchFamily="2" charset="-78"/>
            </a:endParaRPr>
          </a:p>
        </p:txBody>
      </p:sp>
      <p:sp>
        <p:nvSpPr>
          <p:cNvPr id="3" name="Content Placeholder 2">
            <a:extLst>
              <a:ext uri="{FF2B5EF4-FFF2-40B4-BE49-F238E27FC236}">
                <a16:creationId xmlns:a16="http://schemas.microsoft.com/office/drawing/2014/main" id="{D5088F9E-3E86-4C4A-8DFA-D3739F9CAAA2}"/>
              </a:ext>
            </a:extLst>
          </p:cNvPr>
          <p:cNvSpPr>
            <a:spLocks noGrp="1"/>
          </p:cNvSpPr>
          <p:nvPr>
            <p:ph idx="1"/>
          </p:nvPr>
        </p:nvSpPr>
        <p:spPr/>
        <p:txBody>
          <a:bodyPr>
            <a:normAutofit/>
          </a:bodyPr>
          <a:lstStyle/>
          <a:p>
            <a:pPr algn="r" rtl="1"/>
            <a:r>
              <a:rPr lang="fa-IR" sz="3200" dirty="0">
                <a:cs typeface="2  Titr" panose="00000700000000000000" pitchFamily="2" charset="-78"/>
              </a:rPr>
              <a:t>تغییر سریع تکنیک ها، تکنولوژی ها و دستگاه ها</a:t>
            </a:r>
          </a:p>
          <a:p>
            <a:pPr algn="r" rtl="1"/>
            <a:r>
              <a:rPr lang="fa-IR" sz="3200" dirty="0">
                <a:cs typeface="2  Titr" panose="00000700000000000000" pitchFamily="2" charset="-78"/>
              </a:rPr>
              <a:t>مطمن بودن از نمایش صحیح سایت روی دستگاه های مختلف</a:t>
            </a:r>
            <a:endParaRPr lang="en-US" sz="3200" dirty="0">
              <a:cs typeface="2  Titr" panose="00000700000000000000" pitchFamily="2" charset="-78"/>
            </a:endParaRPr>
          </a:p>
        </p:txBody>
      </p:sp>
    </p:spTree>
    <p:extLst>
      <p:ext uri="{BB962C8B-B14F-4D97-AF65-F5344CB8AC3E}">
        <p14:creationId xmlns:p14="http://schemas.microsoft.com/office/powerpoint/2010/main" val="3204567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1C58-37A8-4319-9EE0-AC72397A07EB}"/>
              </a:ext>
            </a:extLst>
          </p:cNvPr>
          <p:cNvSpPr>
            <a:spLocks noGrp="1"/>
          </p:cNvSpPr>
          <p:nvPr>
            <p:ph type="title"/>
          </p:nvPr>
        </p:nvSpPr>
        <p:spPr/>
        <p:txBody>
          <a:bodyPr/>
          <a:lstStyle/>
          <a:p>
            <a:r>
              <a:rPr lang="en-US" dirty="0"/>
              <a:t>HTML, CSS, &amp; JavaScript:</a:t>
            </a:r>
            <a:br>
              <a:rPr lang="en-US" dirty="0"/>
            </a:br>
            <a:endParaRPr lang="en-US" dirty="0"/>
          </a:p>
        </p:txBody>
      </p:sp>
      <p:sp>
        <p:nvSpPr>
          <p:cNvPr id="3" name="Content Placeholder 2">
            <a:extLst>
              <a:ext uri="{FF2B5EF4-FFF2-40B4-BE49-F238E27FC236}">
                <a16:creationId xmlns:a16="http://schemas.microsoft.com/office/drawing/2014/main" id="{D8E51709-1FED-488D-9409-9E188EF77B9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3853B1B-B17F-46AC-8A7A-F29EE8475D88}"/>
              </a:ext>
            </a:extLst>
          </p:cNvPr>
          <p:cNvPicPr>
            <a:picLocks noChangeAspect="1"/>
          </p:cNvPicPr>
          <p:nvPr/>
        </p:nvPicPr>
        <p:blipFill>
          <a:blip r:embed="rId3"/>
          <a:stretch>
            <a:fillRect/>
          </a:stretch>
        </p:blipFill>
        <p:spPr>
          <a:xfrm>
            <a:off x="5194793" y="1144157"/>
            <a:ext cx="763578" cy="794836"/>
          </a:xfrm>
          <a:prstGeom prst="rect">
            <a:avLst/>
          </a:prstGeom>
        </p:spPr>
      </p:pic>
      <p:pic>
        <p:nvPicPr>
          <p:cNvPr id="5" name="Picture 2" descr="Logo Html Html5 - Free image on Pixabay">
            <a:extLst>
              <a:ext uri="{FF2B5EF4-FFF2-40B4-BE49-F238E27FC236}">
                <a16:creationId xmlns:a16="http://schemas.microsoft.com/office/drawing/2014/main" id="{28F439F0-82C1-4090-A9FF-417F59A69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888" y="1061478"/>
            <a:ext cx="791770" cy="7917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ss3 svg Logos">
            <a:extLst>
              <a:ext uri="{FF2B5EF4-FFF2-40B4-BE49-F238E27FC236}">
                <a16:creationId xmlns:a16="http://schemas.microsoft.com/office/drawing/2014/main" id="{03FF58B4-149A-42FD-910E-970CCAE401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527" y="1061478"/>
            <a:ext cx="963260" cy="9632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77269F-9921-4E43-A8BB-37B5013CDA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11" y="2138663"/>
            <a:ext cx="11172735" cy="406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53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B10E-5E8C-41E6-97F5-1E2248D390AB}"/>
              </a:ext>
            </a:extLst>
          </p:cNvPr>
          <p:cNvSpPr>
            <a:spLocks noGrp="1"/>
          </p:cNvSpPr>
          <p:nvPr>
            <p:ph type="title"/>
          </p:nvPr>
        </p:nvSpPr>
        <p:spPr/>
        <p:txBody>
          <a:bodyPr/>
          <a:lstStyle/>
          <a:p>
            <a:pPr algn="r"/>
            <a:r>
              <a:rPr lang="fa-IR" dirty="0">
                <a:cs typeface="2  Titr" panose="00000700000000000000" pitchFamily="2" charset="-78"/>
              </a:rPr>
              <a:t>اچ تی ام ال : سازنده</a:t>
            </a:r>
            <a:endParaRPr lang="en-US" dirty="0">
              <a:cs typeface="2  Titr" panose="00000700000000000000" pitchFamily="2" charset="-78"/>
            </a:endParaRPr>
          </a:p>
        </p:txBody>
      </p:sp>
      <p:sp>
        <p:nvSpPr>
          <p:cNvPr id="3" name="Content Placeholder 2">
            <a:extLst>
              <a:ext uri="{FF2B5EF4-FFF2-40B4-BE49-F238E27FC236}">
                <a16:creationId xmlns:a16="http://schemas.microsoft.com/office/drawing/2014/main" id="{2B392935-1E51-49CA-B854-E63BD600EC60}"/>
              </a:ext>
            </a:extLst>
          </p:cNvPr>
          <p:cNvSpPr>
            <a:spLocks noGrp="1"/>
          </p:cNvSpPr>
          <p:nvPr>
            <p:ph idx="1"/>
          </p:nvPr>
        </p:nvSpPr>
        <p:spPr/>
        <p:txBody>
          <a:bodyPr/>
          <a:lstStyle/>
          <a:p>
            <a:endParaRPr lang="en-US" dirty="0"/>
          </a:p>
        </p:txBody>
      </p:sp>
      <p:pic>
        <p:nvPicPr>
          <p:cNvPr id="3074" name="Picture 2">
            <a:extLst>
              <a:ext uri="{FF2B5EF4-FFF2-40B4-BE49-F238E27FC236}">
                <a16:creationId xmlns:a16="http://schemas.microsoft.com/office/drawing/2014/main" id="{15BD8283-EE3D-4885-B7BD-74785DA1F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7" r="20902"/>
          <a:stretch/>
        </p:blipFill>
        <p:spPr bwMode="auto">
          <a:xfrm>
            <a:off x="646111" y="1439110"/>
            <a:ext cx="7188444" cy="542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06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6266-B1DB-4ED0-B0C1-B0914F6EF08B}"/>
              </a:ext>
            </a:extLst>
          </p:cNvPr>
          <p:cNvSpPr>
            <a:spLocks noGrp="1"/>
          </p:cNvSpPr>
          <p:nvPr>
            <p:ph type="title"/>
          </p:nvPr>
        </p:nvSpPr>
        <p:spPr/>
        <p:txBody>
          <a:bodyPr/>
          <a:lstStyle/>
          <a:p>
            <a:pPr algn="r"/>
            <a:r>
              <a:rPr lang="fa-IR" dirty="0">
                <a:cs typeface="2  Titr" panose="00000700000000000000" pitchFamily="2" charset="-78"/>
              </a:rPr>
              <a:t>سی اس اس : هنرمند</a:t>
            </a:r>
            <a:endParaRPr lang="en-US" dirty="0">
              <a:cs typeface="2  Titr" panose="00000700000000000000" pitchFamily="2" charset="-78"/>
            </a:endParaRPr>
          </a:p>
        </p:txBody>
      </p:sp>
      <p:pic>
        <p:nvPicPr>
          <p:cNvPr id="5" name="Content Placeholder 4">
            <a:extLst>
              <a:ext uri="{FF2B5EF4-FFF2-40B4-BE49-F238E27FC236}">
                <a16:creationId xmlns:a16="http://schemas.microsoft.com/office/drawing/2014/main" id="{6385D4E5-53B7-47B1-A7DB-EA14D489B34D}"/>
              </a:ext>
            </a:extLst>
          </p:cNvPr>
          <p:cNvPicPr>
            <a:picLocks noGrp="1" noChangeAspect="1"/>
          </p:cNvPicPr>
          <p:nvPr>
            <p:ph idx="1"/>
          </p:nvPr>
        </p:nvPicPr>
        <p:blipFill rotWithShape="1">
          <a:blip r:embed="rId2"/>
          <a:srcRect r="26904"/>
          <a:stretch/>
        </p:blipFill>
        <p:spPr>
          <a:xfrm>
            <a:off x="646111" y="1247940"/>
            <a:ext cx="7161967" cy="5507501"/>
          </a:xfrm>
        </p:spPr>
      </p:pic>
    </p:spTree>
    <p:extLst>
      <p:ext uri="{BB962C8B-B14F-4D97-AF65-F5344CB8AC3E}">
        <p14:creationId xmlns:p14="http://schemas.microsoft.com/office/powerpoint/2010/main" val="80026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951947-C9C1-4DBE-BEDD-E53EAF709905}"/>
              </a:ext>
            </a:extLst>
          </p:cNvPr>
          <p:cNvPicPr>
            <a:picLocks noGrp="1" noChangeAspect="1"/>
          </p:cNvPicPr>
          <p:nvPr>
            <p:ph idx="1"/>
          </p:nvPr>
        </p:nvPicPr>
        <p:blipFill>
          <a:blip r:embed="rId2"/>
          <a:stretch>
            <a:fillRect/>
          </a:stretch>
        </p:blipFill>
        <p:spPr>
          <a:xfrm>
            <a:off x="646111" y="1172411"/>
            <a:ext cx="9730881" cy="5469780"/>
          </a:xfrm>
        </p:spPr>
      </p:pic>
      <p:sp>
        <p:nvSpPr>
          <p:cNvPr id="2" name="Title 1">
            <a:extLst>
              <a:ext uri="{FF2B5EF4-FFF2-40B4-BE49-F238E27FC236}">
                <a16:creationId xmlns:a16="http://schemas.microsoft.com/office/drawing/2014/main" id="{A10078DB-EDA7-4E09-A15C-B0022F4B50B8}"/>
              </a:ext>
            </a:extLst>
          </p:cNvPr>
          <p:cNvSpPr>
            <a:spLocks noGrp="1"/>
          </p:cNvSpPr>
          <p:nvPr>
            <p:ph type="title"/>
          </p:nvPr>
        </p:nvSpPr>
        <p:spPr>
          <a:xfrm>
            <a:off x="646111" y="323557"/>
            <a:ext cx="9404723" cy="1400530"/>
          </a:xfrm>
        </p:spPr>
        <p:txBody>
          <a:bodyPr/>
          <a:lstStyle/>
          <a:p>
            <a:pPr algn="r"/>
            <a:r>
              <a:rPr lang="fa-IR" dirty="0">
                <a:cs typeface="2  Titr" panose="00000700000000000000" pitchFamily="2" charset="-78"/>
              </a:rPr>
              <a:t>جاوا اسکریپت : جادوگر</a:t>
            </a:r>
            <a:endParaRPr lang="en-US" dirty="0">
              <a:cs typeface="2  Titr" panose="00000700000000000000" pitchFamily="2" charset="-78"/>
            </a:endParaRPr>
          </a:p>
        </p:txBody>
      </p:sp>
    </p:spTree>
    <p:extLst>
      <p:ext uri="{BB962C8B-B14F-4D97-AF65-F5344CB8AC3E}">
        <p14:creationId xmlns:p14="http://schemas.microsoft.com/office/powerpoint/2010/main" val="3760422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3711-B8A8-4A68-92C7-9AD6F98FAD51}"/>
              </a:ext>
            </a:extLst>
          </p:cNvPr>
          <p:cNvSpPr>
            <a:spLocks noGrp="1"/>
          </p:cNvSpPr>
          <p:nvPr>
            <p:ph type="title"/>
          </p:nvPr>
        </p:nvSpPr>
        <p:spPr/>
        <p:txBody>
          <a:bodyPr/>
          <a:lstStyle/>
          <a:p>
            <a:pPr algn="r"/>
            <a:r>
              <a:rPr lang="fa-IR" dirty="0">
                <a:cs typeface="2  Titr" panose="00000700000000000000" pitchFamily="2" charset="-78"/>
              </a:rPr>
              <a:t>بهترین دوست های هم!</a:t>
            </a:r>
            <a:endParaRPr lang="en-US" dirty="0">
              <a:cs typeface="2  Titr" panose="00000700000000000000" pitchFamily="2" charset="-78"/>
            </a:endParaRPr>
          </a:p>
        </p:txBody>
      </p:sp>
      <p:pic>
        <p:nvPicPr>
          <p:cNvPr id="5" name="Content Placeholder 4">
            <a:extLst>
              <a:ext uri="{FF2B5EF4-FFF2-40B4-BE49-F238E27FC236}">
                <a16:creationId xmlns:a16="http://schemas.microsoft.com/office/drawing/2014/main" id="{8ED4BD9F-F2B4-4132-92ED-1062BFC0DEE9}"/>
              </a:ext>
            </a:extLst>
          </p:cNvPr>
          <p:cNvPicPr>
            <a:picLocks noGrp="1" noChangeAspect="1"/>
          </p:cNvPicPr>
          <p:nvPr>
            <p:ph idx="1"/>
          </p:nvPr>
        </p:nvPicPr>
        <p:blipFill>
          <a:blip r:embed="rId2"/>
          <a:stretch>
            <a:fillRect/>
          </a:stretch>
        </p:blipFill>
        <p:spPr>
          <a:xfrm>
            <a:off x="646111" y="1152983"/>
            <a:ext cx="9830989" cy="5526051"/>
          </a:xfrm>
        </p:spPr>
      </p:pic>
      <p:sp>
        <p:nvSpPr>
          <p:cNvPr id="6" name="Speech Bubble: Rectangle 5">
            <a:extLst>
              <a:ext uri="{FF2B5EF4-FFF2-40B4-BE49-F238E27FC236}">
                <a16:creationId xmlns:a16="http://schemas.microsoft.com/office/drawing/2014/main" id="{7D3F65A5-98C5-4582-B13B-43549A07EAFB}"/>
              </a:ext>
            </a:extLst>
          </p:cNvPr>
          <p:cNvSpPr/>
          <p:nvPr/>
        </p:nvSpPr>
        <p:spPr>
          <a:xfrm>
            <a:off x="1026941" y="1295730"/>
            <a:ext cx="2011680" cy="1115035"/>
          </a:xfrm>
          <a:prstGeom prst="wedgeRectCallout">
            <a:avLst>
              <a:gd name="adj1" fmla="val 61685"/>
              <a:gd name="adj2" fmla="val 953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2  Titr" panose="00000700000000000000" pitchFamily="2" charset="-78"/>
              </a:rPr>
              <a:t>کارتون درسته بچه ها!</a:t>
            </a:r>
            <a:endParaRPr lang="en-US" sz="2400" dirty="0">
              <a:cs typeface="2  Titr" panose="00000700000000000000" pitchFamily="2" charset="-78"/>
            </a:endParaRPr>
          </a:p>
        </p:txBody>
      </p:sp>
      <p:sp>
        <p:nvSpPr>
          <p:cNvPr id="7" name="Speech Bubble: Rectangle 6">
            <a:extLst>
              <a:ext uri="{FF2B5EF4-FFF2-40B4-BE49-F238E27FC236}">
                <a16:creationId xmlns:a16="http://schemas.microsoft.com/office/drawing/2014/main" id="{81939A97-D195-4C5A-87BC-38286F006A2D}"/>
              </a:ext>
            </a:extLst>
          </p:cNvPr>
          <p:cNvSpPr/>
          <p:nvPr/>
        </p:nvSpPr>
        <p:spPr>
          <a:xfrm>
            <a:off x="8039154" y="1627071"/>
            <a:ext cx="2011680" cy="1115035"/>
          </a:xfrm>
          <a:prstGeom prst="wedgeRectCallout">
            <a:avLst>
              <a:gd name="adj1" fmla="val -74679"/>
              <a:gd name="adj2" fmla="val 128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2  Titr" panose="00000700000000000000" pitchFamily="2" charset="-78"/>
              </a:rPr>
              <a:t>ارادت!</a:t>
            </a:r>
            <a:endParaRPr lang="en-US" sz="2400" dirty="0">
              <a:cs typeface="2  Titr" panose="00000700000000000000" pitchFamily="2" charset="-78"/>
            </a:endParaRPr>
          </a:p>
        </p:txBody>
      </p:sp>
    </p:spTree>
    <p:extLst>
      <p:ext uri="{BB962C8B-B14F-4D97-AF65-F5344CB8AC3E}">
        <p14:creationId xmlns:p14="http://schemas.microsoft.com/office/powerpoint/2010/main" val="279832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7BB7B-062C-435B-BB5A-B07F9BA5D72D}"/>
              </a:ext>
            </a:extLst>
          </p:cNvPr>
          <p:cNvSpPr>
            <a:spLocks noGrp="1"/>
          </p:cNvSpPr>
          <p:nvPr>
            <p:ph type="title"/>
          </p:nvPr>
        </p:nvSpPr>
        <p:spPr/>
        <p:txBody>
          <a:bodyPr/>
          <a:lstStyle/>
          <a:p>
            <a:endParaRPr lang="en-US"/>
          </a:p>
        </p:txBody>
      </p:sp>
      <p:pic>
        <p:nvPicPr>
          <p:cNvPr id="4098" name="Picture 2" descr="facebook login page -">
            <a:extLst>
              <a:ext uri="{FF2B5EF4-FFF2-40B4-BE49-F238E27FC236}">
                <a16:creationId xmlns:a16="http://schemas.microsoft.com/office/drawing/2014/main" id="{26B7874B-FD6B-40AF-BFC9-27D5B4F4B2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11" y="452718"/>
            <a:ext cx="9591377" cy="565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252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2.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59</TotalTime>
  <Words>414</Words>
  <Application>Microsoft Office PowerPoint</Application>
  <PresentationFormat>Widescreen</PresentationFormat>
  <Paragraphs>43</Paragraphs>
  <Slides>24</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vt:lpstr>
      <vt:lpstr>Lato</vt:lpstr>
      <vt:lpstr>Wingdings 3</vt:lpstr>
      <vt:lpstr>Ion</vt:lpstr>
      <vt:lpstr>Front-end Development</vt:lpstr>
      <vt:lpstr>توسعه ی فرانت اند چیست؟</vt:lpstr>
      <vt:lpstr>چالش های فرانت اند چیست؟</vt:lpstr>
      <vt:lpstr>HTML, CSS, &amp; JavaScript: </vt:lpstr>
      <vt:lpstr>اچ تی ام ال : سازنده</vt:lpstr>
      <vt:lpstr>سی اس اس : هنرمند</vt:lpstr>
      <vt:lpstr>جاوا اسکریپت : جادوگر</vt:lpstr>
      <vt:lpstr>بهترین دوست های هم!</vt:lpstr>
      <vt:lpstr>PowerPoint Presentation</vt:lpstr>
      <vt:lpstr>HTML, Without CSS and JS</vt:lpstr>
      <vt:lpstr>PowerPoint Presentation</vt:lpstr>
      <vt:lpstr>CSS and styling</vt:lpstr>
      <vt:lpstr>PowerPoint Presentation</vt:lpstr>
      <vt:lpstr>PowerPoint Presentation</vt:lpstr>
      <vt:lpstr>1-این زبان ها،توسعه ی فرانت اند هستند</vt:lpstr>
      <vt:lpstr>2-این زبان ها توسط مرورگر ترجمه میشوند</vt:lpstr>
      <vt:lpstr>PowerPoint Presentation</vt:lpstr>
      <vt:lpstr>3-این زبان ها در طول زمان، پیشرفت میکنند</vt:lpstr>
      <vt:lpstr>بهترین سایت ها برای یادگیری فرانت اند</vt:lpstr>
      <vt:lpstr>آموزش اصول اولیه و تمرین داخل سایت</vt:lpstr>
      <vt:lpstr>آموزش های موزیلا</vt:lpstr>
      <vt:lpstr>لیست منابع برای تمپلیت ها(قالب های اولیه) </vt:lpstr>
      <vt:lpstr>PowerPoint Presentation</vt:lpstr>
      <vt:lpstr>تشکر از نگاه های پرمهر شما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Development</dc:title>
  <dc:creator>Pouya H</dc:creator>
  <cp:lastModifiedBy>Pouya H</cp:lastModifiedBy>
  <cp:revision>3</cp:revision>
  <dcterms:created xsi:type="dcterms:W3CDTF">2022-05-21T07:50:17Z</dcterms:created>
  <dcterms:modified xsi:type="dcterms:W3CDTF">2022-05-21T08:51:37Z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